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0" r:id="rId2"/>
    <p:sldId id="611" r:id="rId3"/>
    <p:sldId id="614" r:id="rId4"/>
    <p:sldId id="612" r:id="rId5"/>
    <p:sldId id="613" r:id="rId6"/>
  </p:sldIdLst>
  <p:sldSz cx="9144000" cy="6858000" type="screen4x3"/>
  <p:notesSz cx="6807200" cy="99393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m Van Acker" initials="TVA" lastIdx="0" clrIdx="0">
    <p:extLst>
      <p:ext uri="{19B8F6BF-5375-455C-9EA6-DF929625EA0E}">
        <p15:presenceInfo xmlns:p15="http://schemas.microsoft.com/office/powerpoint/2012/main" userId="Tom Van Acker" providerId="None"/>
      </p:ext>
    </p:extLst>
  </p:cmAuthor>
  <p:cmAuthor id="2" name="Mariet Vrancken" initials="" lastIdx="7" clrIdx="1"/>
  <p:cmAuthor id="3" name="Tim Van Daele" initials="TVD" lastIdx="2" clrIdx="2">
    <p:extLst>
      <p:ext uri="{19B8F6BF-5375-455C-9EA6-DF929625EA0E}">
        <p15:presenceInfo xmlns:p15="http://schemas.microsoft.com/office/powerpoint/2012/main" userId="Tim Van Dae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45C"/>
    <a:srgbClr val="E7E200"/>
    <a:srgbClr val="FFFF99"/>
    <a:srgbClr val="F03A16"/>
    <a:srgbClr val="52B62C"/>
    <a:srgbClr val="3A4D3E"/>
    <a:srgbClr val="FFFFFF"/>
    <a:srgbClr val="CC00CC"/>
    <a:srgbClr val="E7E6E6"/>
    <a:srgbClr val="D4D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9" autoAdjust="0"/>
    <p:restoredTop sz="92363" autoAdjust="0"/>
  </p:normalViewPr>
  <p:slideViewPr>
    <p:cSldViewPr snapToGrid="0" snapToObjects="1" showGuides="1"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BDD4-85FA-5244-A9E0-FDB84974B7DF}" type="datetimeFigureOut">
              <a:t>12/03/2017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A35CB-7719-BC41-A3E0-C846161C5E8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074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8B653-BF25-114F-8A3C-2D1A23550CAA}" type="datetimeFigureOut">
              <a:t>12/03/2017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9CD15-DFF4-A94F-8509-70594D0B77D2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28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CD15-DFF4-A94F-8509-70594D0B77D2}" type="slidenum">
              <a:rPr lang="nl-BE" smtClean="0">
                <a:solidFill>
                  <a:prstClr val="black"/>
                </a:solidFill>
              </a:rPr>
              <a:pPr/>
              <a:t>4</a:t>
            </a:fld>
            <a:endParaRPr lang="nl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67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nl-BE" dirty="0"/>
              <a:t>8’ individuele</a:t>
            </a:r>
            <a:r>
              <a:rPr lang="nl-BE" baseline="0" dirty="0"/>
              <a:t> voorbereiding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Clustering en discussie in groep (25’) – het is niet enkel oplijsten : ervoor zorgen dat iedereen zich erin kan vinden en dat het team dit als een toetssteen kan blijven gebruiken later.</a:t>
            </a:r>
          </a:p>
          <a:p>
            <a:pPr marL="171450" indent="-171450">
              <a:buFontTx/>
              <a:buChar char="-"/>
            </a:pPr>
            <a:r>
              <a:rPr lang="nl-BE" baseline="0" dirty="0"/>
              <a:t>Sluit dat aan bij waar wij als school voor willen staan ? Zijn er waarden gedefinieerd op schoolniveau en komen die tot uiting in het gewenste gedrag dat we hebben beschreven ?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9CD15-DFF4-A94F-8509-70594D0B77D2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855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eren 6"/>
          <p:cNvGrpSpPr/>
          <p:nvPr userDrawn="1"/>
        </p:nvGrpSpPr>
        <p:grpSpPr>
          <a:xfrm>
            <a:off x="640844" y="4793484"/>
            <a:ext cx="2472304" cy="754380"/>
            <a:chOff x="685800" y="5715000"/>
            <a:chExt cx="2747004" cy="838200"/>
          </a:xfrm>
        </p:grpSpPr>
        <p:pic>
          <p:nvPicPr>
            <p:cNvPr id="8" name="Afbeelding 7" descr="FS-symbooltjes.jpg"/>
            <p:cNvPicPr>
              <a:picLocks noChangeAspect="1"/>
            </p:cNvPicPr>
            <p:nvPr userDrawn="1"/>
          </p:nvPicPr>
          <p:blipFill>
            <a:blip r:embed="rId2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5800" y="5715000"/>
              <a:ext cx="866785" cy="831215"/>
            </a:xfrm>
            <a:prstGeom prst="rect">
              <a:avLst/>
            </a:prstGeom>
          </p:spPr>
        </p:pic>
        <p:pic>
          <p:nvPicPr>
            <p:cNvPr id="9" name="Afbeelding 8" descr="FS-symbooltjes.jpg"/>
            <p:cNvPicPr>
              <a:picLocks noChangeAspect="1"/>
            </p:cNvPicPr>
            <p:nvPr userDrawn="1"/>
          </p:nvPicPr>
          <p:blipFill>
            <a:blip r:embed="rId3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6890" y="5721985"/>
              <a:ext cx="800095" cy="831215"/>
            </a:xfrm>
            <a:prstGeom prst="rect">
              <a:avLst/>
            </a:prstGeom>
          </p:spPr>
        </p:pic>
        <p:pic>
          <p:nvPicPr>
            <p:cNvPr id="10" name="Afbeelding 9" descr="FS-symbooltjes.jpg"/>
            <p:cNvPicPr>
              <a:picLocks noChangeAspect="1"/>
            </p:cNvPicPr>
            <p:nvPr userDrawn="1"/>
          </p:nvPicPr>
          <p:blipFill>
            <a:blip r:embed="rId4" cstate="email">
              <a:grayscl/>
              <a:lum/>
              <a:alphaModFix am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19385" y="5715000"/>
              <a:ext cx="813419" cy="831215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213707"/>
            <a:ext cx="7772400" cy="2386744"/>
          </a:xfrm>
        </p:spPr>
        <p:txBody>
          <a:bodyPr anchor="b" anchorCtr="0">
            <a:normAutofit/>
          </a:bodyPr>
          <a:lstStyle>
            <a:lvl1pPr>
              <a:defRPr sz="6000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717630"/>
            <a:ext cx="7772400" cy="1036051"/>
          </a:xfrm>
        </p:spPr>
        <p:txBody>
          <a:bodyPr>
            <a:normAutofit/>
          </a:bodyPr>
          <a:lstStyle>
            <a:lvl1pPr marL="0" indent="0" algn="l">
              <a:buNone/>
              <a:defRPr sz="2800" b="1" i="1">
                <a:solidFill>
                  <a:srgbClr val="52B62C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Ondertitel</a:t>
            </a:r>
            <a:endParaRPr lang="nl-NL"/>
          </a:p>
        </p:txBody>
      </p:sp>
      <p:pic>
        <p:nvPicPr>
          <p:cNvPr id="13" name="FS.jpg"/>
          <p:cNvPicPr/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00443" y="5257800"/>
            <a:ext cx="2110157" cy="134814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Tijdelijke aanduiding voor inhoud 16"/>
          <p:cNvSpPr>
            <a:spLocks noGrp="1"/>
          </p:cNvSpPr>
          <p:nvPr>
            <p:ph sz="quarter" idx="10" hasCustomPrompt="1"/>
          </p:nvPr>
        </p:nvSpPr>
        <p:spPr>
          <a:xfrm>
            <a:off x="685800" y="5548313"/>
            <a:ext cx="5814643" cy="1057275"/>
          </a:xfrm>
        </p:spPr>
        <p:txBody>
          <a:bodyPr>
            <a:normAutofit/>
          </a:bodyPr>
          <a:lstStyle>
            <a:lvl1pPr>
              <a:buFont typeface="Arial"/>
              <a:buNone/>
              <a:defRPr sz="2000" b="0" i="0" baseline="0">
                <a:solidFill>
                  <a:srgbClr val="595959"/>
                </a:solidFill>
                <a:latin typeface="Helvetica Neue Light"/>
                <a:cs typeface="Helvetica Neue Light"/>
              </a:defRPr>
            </a:lvl1pPr>
          </a:lstStyle>
          <a:p>
            <a:pPr lvl="0"/>
            <a:r>
              <a:rPr lang="nl-BE"/>
              <a:t>Naam - Datum - Locatie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9" name="Afbeelding 8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pic>
        <p:nvPicPr>
          <p:cNvPr id="7" name="Afbeelding 6" descr="FS s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2920" y="304800"/>
            <a:ext cx="792480" cy="706120"/>
          </a:xfrm>
          <a:prstGeom prst="rect">
            <a:avLst/>
          </a:prstGeom>
        </p:spPr>
      </p:pic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22201" cy="1143000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10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67824"/>
            <a:ext cx="7772400" cy="5847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8249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Titel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Eerste niveau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custGeom>
            <a:avLst/>
            <a:gdLst>
              <a:gd name="connsiteX0" fmla="*/ 0 w 2133600"/>
              <a:gd name="connsiteY0" fmla="*/ 0 h 365125"/>
              <a:gd name="connsiteX1" fmla="*/ 2133600 w 2133600"/>
              <a:gd name="connsiteY1" fmla="*/ 0 h 365125"/>
              <a:gd name="connsiteX2" fmla="*/ 2133600 w 2133600"/>
              <a:gd name="connsiteY2" fmla="*/ 365125 h 365125"/>
              <a:gd name="connsiteX3" fmla="*/ 0 w 2133600"/>
              <a:gd name="connsiteY3" fmla="*/ 365125 h 365125"/>
              <a:gd name="connsiteX4" fmla="*/ 0 w 2133600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600" h="365125">
                <a:moveTo>
                  <a:pt x="0" y="0"/>
                </a:moveTo>
                <a:lnTo>
                  <a:pt x="2133600" y="0"/>
                </a:lnTo>
                <a:lnTo>
                  <a:pt x="213360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52B62C"/>
                </a:solidFill>
                <a:latin typeface="Helvetica Neue"/>
                <a:cs typeface="Helvetica Neue"/>
              </a:defRPr>
            </a:lvl1pPr>
          </a:lstStyle>
          <a:p>
            <a:fld id="{9331019C-3939-5F43-B75D-CFD4E736BA37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9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b="0" i="0" kern="1200">
          <a:solidFill>
            <a:srgbClr val="58735D"/>
          </a:solidFill>
          <a:latin typeface="Helvetica Neue Bold Condensed"/>
          <a:ea typeface="+mj-ea"/>
          <a:cs typeface="Helvetica Neue Bold Condense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2B62C"/>
        </a:buClr>
        <a:buSzPct val="90000"/>
        <a:buFontTx/>
        <a:buBlip>
          <a:blip r:embed="rId8"/>
        </a:buBlip>
        <a:defRPr sz="3200" b="0" i="0" kern="1200">
          <a:solidFill>
            <a:srgbClr val="3A4D3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800" b="0" i="0" kern="1200">
          <a:solidFill>
            <a:srgbClr val="3A4D3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•"/>
        <a:defRPr sz="2400" b="0" i="0" kern="1200">
          <a:solidFill>
            <a:srgbClr val="3A4D3E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–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52B62C"/>
        </a:buClr>
        <a:buFont typeface="Arial"/>
        <a:buChar char="»"/>
        <a:defRPr sz="2000" b="0" i="0" kern="1200">
          <a:solidFill>
            <a:srgbClr val="3A4D3E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7126" y="4501392"/>
            <a:ext cx="7522201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TOOL – team afspraken</a:t>
            </a:r>
            <a:br>
              <a:rPr lang="nl-BE" dirty="0"/>
            </a:br>
            <a:r>
              <a:rPr lang="nl-BE" dirty="0"/>
              <a:t>IN TEAM AUTHENTIEK ZIJN IN ONZE WAARDEN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976" y="797017"/>
            <a:ext cx="5524500" cy="2857500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Oval 4"/>
          <p:cNvSpPr/>
          <p:nvPr/>
        </p:nvSpPr>
        <p:spPr>
          <a:xfrm>
            <a:off x="109294" y="120421"/>
            <a:ext cx="647832" cy="60001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03A1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1766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Teams zijn authentiek in de waarden van de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457200" y="2137144"/>
            <a:ext cx="75222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nl-BE" sz="4400" dirty="0">
                <a:solidFill>
                  <a:prstClr val="black"/>
                </a:solidFill>
                <a:latin typeface="Bradley Hand ITC" panose="03070402050302030203" pitchFamily="66" charset="0"/>
              </a:rPr>
              <a:t>Een team maakt de waarden van de school concreet en vertaalt die naar haar eigen context</a:t>
            </a:r>
            <a:endParaRPr lang="nl-BE" sz="4000" dirty="0">
              <a:solidFill>
                <a:prstClr val="black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8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Onze schoolwaarden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237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BE" sz="4000" dirty="0"/>
              <a:t>Als wij deze ambities als een goed team willen invullen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Rectangle 4"/>
          <p:cNvSpPr/>
          <p:nvPr/>
        </p:nvSpPr>
        <p:spPr>
          <a:xfrm>
            <a:off x="457199" y="1832035"/>
            <a:ext cx="846351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endParaRPr lang="nl-BE" sz="4400" dirty="0">
              <a:solidFill>
                <a:prstClr val="black"/>
              </a:solidFill>
              <a:latin typeface="Bradley Hand ITC" panose="03070402050302030203" pitchFamily="66" charset="0"/>
            </a:endParaRPr>
          </a:p>
          <a:p>
            <a:pPr defTabSz="914400"/>
            <a:r>
              <a:rPr lang="nl-BE" sz="4000" dirty="0">
                <a:solidFill>
                  <a:prstClr val="black"/>
                </a:solidFill>
                <a:latin typeface="Bradley Hand ITC" panose="03070402050302030203" pitchFamily="66" charset="0"/>
              </a:rPr>
              <a:t>... Welke </a:t>
            </a:r>
            <a:r>
              <a:rPr lang="nl-BE" sz="4000" dirty="0">
                <a:solidFill>
                  <a:schemeClr val="accent6"/>
                </a:solidFill>
                <a:latin typeface="Bradley Hand ITC" panose="03070402050302030203" pitchFamily="66" charset="0"/>
              </a:rPr>
              <a:t>houding</a:t>
            </a:r>
            <a:r>
              <a:rPr lang="nl-BE" sz="4000" dirty="0">
                <a:solidFill>
                  <a:prstClr val="black"/>
                </a:solidFill>
                <a:latin typeface="Bradley Hand ITC" panose="03070402050302030203" pitchFamily="66" charset="0"/>
              </a:rPr>
              <a:t> verwachten wij dan van elkaar (tov elkaar, de leerlingen en de andere partijen binnen de community) ?</a:t>
            </a:r>
            <a:endParaRPr lang="nl-BE" sz="3600" dirty="0">
              <a:solidFill>
                <a:prstClr val="black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2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439507"/>
              </p:ext>
            </p:extLst>
          </p:nvPr>
        </p:nvGraphicFramePr>
        <p:xfrm>
          <a:off x="457199" y="54053"/>
          <a:ext cx="7609115" cy="680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8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7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0955"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GOED ZO !</a:t>
                      </a:r>
                    </a:p>
                    <a:p>
                      <a:pPr algn="ctr"/>
                      <a:r>
                        <a:rPr lang="nl-BE" dirty="0"/>
                        <a:t>MEER</a:t>
                      </a:r>
                      <a:r>
                        <a:rPr lang="nl-BE" baseline="0" dirty="0"/>
                        <a:t> VAN DAT !</a:t>
                      </a:r>
                      <a:endParaRPr lang="nl-BE" dirty="0"/>
                    </a:p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/>
                        <a:t>STOP DAARMEE !</a:t>
                      </a:r>
                    </a:p>
                    <a:p>
                      <a:pPr algn="ctr"/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150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BINNEN ONS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7421">
                <a:tc>
                  <a:txBody>
                    <a:bodyPr/>
                    <a:lstStyle/>
                    <a:p>
                      <a:pPr algn="ctr"/>
                      <a:r>
                        <a:rPr lang="nl-BE"/>
                        <a:t>MET DE</a:t>
                      </a:r>
                      <a:r>
                        <a:rPr lang="nl-BE" baseline="0"/>
                        <a:t> LEERLINGEN</a:t>
                      </a:r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7421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IN ONZE RELATIE MET ONZE STAKEHOLDERS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1019C-3939-5F43-B75D-CFD4E736BA37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862" y="767591"/>
            <a:ext cx="650047" cy="6500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840" y="767591"/>
            <a:ext cx="650047" cy="65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52089"/>
      </p:ext>
    </p:extLst>
  </p:cSld>
  <p:clrMapOvr>
    <a:masterClrMapping/>
  </p:clrMapOvr>
</p:sld>
</file>

<file path=ppt/theme/theme1.xml><?xml version="1.0" encoding="utf-8"?>
<a:theme xmlns:a="http://schemas.openxmlformats.org/drawingml/2006/main" name="FS sjabloon voorstel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 sjabloon voorstel.potx</Template>
  <TotalTime>6566</TotalTime>
  <Words>168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Bradley Hand ITC</vt:lpstr>
      <vt:lpstr>Calibri</vt:lpstr>
      <vt:lpstr>Helvetica Neue</vt:lpstr>
      <vt:lpstr>Helvetica Neue Bold Condensed</vt:lpstr>
      <vt:lpstr>Helvetica Neue Light</vt:lpstr>
      <vt:lpstr>FS sjabloon voorstel</vt:lpstr>
      <vt:lpstr>TOOL – team afspraken IN TEAM AUTHENTIEK ZIJN IN ONZE WAARDEN</vt:lpstr>
      <vt:lpstr>Teams zijn authentiek in de waarden van de school</vt:lpstr>
      <vt:lpstr>Onze schoolwaarden :</vt:lpstr>
      <vt:lpstr>Als wij deze ambities als een goed team willen invullen ...</vt:lpstr>
      <vt:lpstr>PowerPoint Presentation</vt:lpstr>
    </vt:vector>
  </TitlesOfParts>
  <Company>Prevent vzw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GO4GOLD</dc:title>
  <dc:creator>Lieven Eeckelaert</dc:creator>
  <cp:lastModifiedBy>Tim Van Daele</cp:lastModifiedBy>
  <cp:revision>435</cp:revision>
  <cp:lastPrinted>2015-06-08T09:47:41Z</cp:lastPrinted>
  <dcterms:created xsi:type="dcterms:W3CDTF">2014-09-02T20:49:16Z</dcterms:created>
  <dcterms:modified xsi:type="dcterms:W3CDTF">2017-03-12T09:21:53Z</dcterms:modified>
</cp:coreProperties>
</file>